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F0502020204030203" pitchFamily="34" charset="77"/>
      <p:regular r:id="rId14"/>
      <p:bold r:id="rId15"/>
      <p:italic r:id="rId16"/>
      <p:boldItalic r:id="rId17"/>
    </p:embeddedFont>
    <p:embeddedFont>
      <p:font typeface="Raleway" panose="020B0503030101060003" pitchFamily="34" charset="77"/>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2YWIWpSOg4Po2sohsLr2jhRJ1t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86"/>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Clr>
                <a:schemeClr val="dk2"/>
              </a:buClr>
              <a:buSzPts val="1100"/>
              <a:buFont typeface="Arial"/>
              <a:buNone/>
            </a:pPr>
            <a:r>
              <a:rPr lang="en-US">
                <a:solidFill>
                  <a:schemeClr val="dk2"/>
                </a:solidFill>
              </a:rPr>
              <a:t>The purpose of this exploration is to present statistical evidence of correlation between our independent variables (weight, height, age, Years_played and team rank) vs 46 dependent variables that we commonly see as NBA player statistics, like points and  free throws. It is a great topic of debate that can last very long for basketball enthusiasts. </a:t>
            </a:r>
            <a:endParaRPr>
              <a:solidFill>
                <a:schemeClr val="dk2"/>
              </a:solidFill>
            </a:endParaRPr>
          </a:p>
          <a:p>
            <a:pPr marL="457200" lvl="0" indent="-228600" algn="l" rtl="0">
              <a:spcBef>
                <a:spcPts val="0"/>
              </a:spcBef>
              <a:spcAft>
                <a:spcPts val="0"/>
              </a:spcAft>
              <a:buClr>
                <a:schemeClr val="dk2"/>
              </a:buClr>
              <a:buSzPts val="1100"/>
              <a:buFont typeface="Arial"/>
              <a:buNone/>
            </a:pPr>
            <a:endParaRPr>
              <a:solidFill>
                <a:schemeClr val="dk2"/>
              </a:solidFill>
            </a:endParaRPr>
          </a:p>
          <a:p>
            <a:pPr marL="457200" lvl="0" indent="-228600" algn="l" rtl="0">
              <a:spcBef>
                <a:spcPts val="0"/>
              </a:spcBef>
              <a:spcAft>
                <a:spcPts val="0"/>
              </a:spcAft>
              <a:buClr>
                <a:schemeClr val="dk2"/>
              </a:buClr>
              <a:buSzPts val="1100"/>
              <a:buFont typeface="Arial"/>
              <a:buNone/>
            </a:pPr>
            <a:r>
              <a:rPr lang="en-US">
                <a:solidFill>
                  <a:schemeClr val="dk2"/>
                </a:solidFill>
              </a:rPr>
              <a:t>We decided to take a leap and study multiple data from the top two links found in Google, kaggle and sports reference as our sources. With full confidence, we decided to find out the answers to our questions, given we have a strong team that consists of a chemical engineer, a project manager, a business developer and an industrial engineer.</a:t>
            </a:r>
            <a:endParaRPr>
              <a:solidFill>
                <a:schemeClr val="dk2"/>
              </a:solidFill>
            </a:endParaRPr>
          </a:p>
          <a:p>
            <a:pPr marL="457200" lvl="0" indent="-228600" algn="l" rtl="0">
              <a:spcBef>
                <a:spcPts val="0"/>
              </a:spcBef>
              <a:spcAft>
                <a:spcPts val="0"/>
              </a:spcAft>
              <a:buClr>
                <a:schemeClr val="dk2"/>
              </a:buClr>
              <a:buSzPts val="1100"/>
              <a:buFont typeface="Arial"/>
              <a:buNone/>
            </a:pPr>
            <a:endParaRPr>
              <a:solidFill>
                <a:schemeClr val="dk2"/>
              </a:solidFill>
            </a:endParaRPr>
          </a:p>
          <a:p>
            <a:pPr marL="457200" lvl="0" indent="-228600" algn="l" rtl="0">
              <a:spcBef>
                <a:spcPts val="0"/>
              </a:spcBef>
              <a:spcAft>
                <a:spcPts val="0"/>
              </a:spcAft>
              <a:buClr>
                <a:schemeClr val="dk2"/>
              </a:buClr>
              <a:buSzPts val="1100"/>
              <a:buFont typeface="Arial"/>
              <a:buNone/>
            </a:pPr>
            <a:r>
              <a:rPr lang="en-US">
                <a:solidFill>
                  <a:schemeClr val="dk2"/>
                </a:solidFill>
              </a:rPr>
              <a:t>We research the best approach in creating statistical model to validate the relationships of each of the variables. It also created a mixture of exciting and frustrating moments. From coming up with the questions we want to solve to narrowing down  the scope. It made the final results more gratifying specially when we proved our assumption that height, weight and age have correlation in the making of the ultimate NBA player.</a:t>
            </a:r>
            <a:endParaRPr>
              <a:solidFill>
                <a:schemeClr val="dk2"/>
              </a:solidFill>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fbcbd45d5_1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a:solidFill>
                  <a:schemeClr val="dk2"/>
                </a:solidFill>
              </a:rPr>
              <a:t>Commonly used functions/methods: merge, drop duplicates, .rename() and drop.na/fill.na/drop zeros (0)</a:t>
            </a: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a:p>
            <a:pPr marL="0" lvl="0" indent="0" algn="l" rtl="0">
              <a:spcBef>
                <a:spcPts val="0"/>
              </a:spcBef>
              <a:spcAft>
                <a:spcPts val="0"/>
              </a:spcAft>
              <a:buClr>
                <a:schemeClr val="dk2"/>
              </a:buClr>
              <a:buSzPts val="1100"/>
              <a:buFont typeface="Arial"/>
              <a:buNone/>
            </a:pPr>
            <a:r>
              <a:rPr lang="en-US">
                <a:solidFill>
                  <a:schemeClr val="dk2"/>
                </a:solidFill>
              </a:rPr>
              <a:t>Merged stats data with player data and grouped.by</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2"/>
                </a:solidFill>
              </a:rPr>
              <a:t>The data exploration and cleanup process (accompanied by your Jupyter Notebook) Describe the exploration and cleanup process.</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US">
                <a:solidFill>
                  <a:schemeClr val="dk2"/>
                </a:solidFill>
              </a:rPr>
              <a:t>merge -&gt; drop duplicates -&gt; drop.na</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US">
                <a:solidFill>
                  <a:schemeClr val="dk2"/>
                </a:solidFill>
              </a:rPr>
              <a:t>Quick analysis of data (what do we need?)</a:t>
            </a:r>
            <a:endParaRPr>
              <a:solidFill>
                <a:schemeClr val="dk2"/>
              </a:solidFill>
            </a:endParaRPr>
          </a:p>
          <a:p>
            <a:pPr marL="0" lvl="0" indent="0" algn="l" rtl="0">
              <a:spcBef>
                <a:spcPts val="0"/>
              </a:spcBef>
              <a:spcAft>
                <a:spcPts val="0"/>
              </a:spcAft>
              <a:buNone/>
            </a:pPr>
            <a:endParaRPr>
              <a:solidFill>
                <a:schemeClr val="dk2"/>
              </a:solidFill>
            </a:endParaRPr>
          </a:p>
          <a:p>
            <a:pPr marL="914400" lvl="1" indent="-298450" algn="l" rtl="0">
              <a:spcBef>
                <a:spcPts val="0"/>
              </a:spcBef>
              <a:spcAft>
                <a:spcPts val="0"/>
              </a:spcAft>
              <a:buClr>
                <a:schemeClr val="dk2"/>
              </a:buClr>
              <a:buSzPts val="1100"/>
              <a:buChar char="○"/>
            </a:pPr>
            <a:r>
              <a:rPr lang="en-US">
                <a:solidFill>
                  <a:schemeClr val="dk2"/>
                </a:solidFill>
              </a:rPr>
              <a:t>There were a lot of empty columns, zeros or N/As</a:t>
            </a:r>
            <a:endParaRPr>
              <a:solidFill>
                <a:schemeClr val="dk2"/>
              </a:solidFill>
            </a:endParaRPr>
          </a:p>
          <a:p>
            <a:pPr marL="914400" lvl="1" indent="-298450" algn="l" rtl="0">
              <a:spcBef>
                <a:spcPts val="0"/>
              </a:spcBef>
              <a:spcAft>
                <a:spcPts val="0"/>
              </a:spcAft>
              <a:buClr>
                <a:schemeClr val="dk2"/>
              </a:buClr>
              <a:buSzPts val="1100"/>
              <a:buChar char="○"/>
            </a:pPr>
            <a:r>
              <a:rPr lang="en-US">
                <a:solidFill>
                  <a:schemeClr val="dk2"/>
                </a:solidFill>
              </a:rPr>
              <a:t>A lot of missing data for time before 1982</a:t>
            </a:r>
            <a:endParaRPr>
              <a:solidFill>
                <a:schemeClr val="dk2"/>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7" name="Google Shape;87;g7fbcbd45d5_1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fbcbd45d5_1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Exploration: We had three different data sets </a:t>
            </a:r>
            <a:endParaRPr/>
          </a:p>
          <a:p>
            <a:pPr marL="0" lvl="0" indent="0" algn="l" rtl="0">
              <a:spcBef>
                <a:spcPts val="0"/>
              </a:spcBef>
              <a:spcAft>
                <a:spcPts val="0"/>
              </a:spcAft>
              <a:buNone/>
            </a:pPr>
            <a:endParaRPr/>
          </a:p>
          <a:p>
            <a:pPr marL="285750" lvl="0" indent="-266700" algn="l" rtl="0">
              <a:spcBef>
                <a:spcPts val="0"/>
              </a:spcBef>
              <a:spcAft>
                <a:spcPts val="0"/>
              </a:spcAft>
              <a:buClr>
                <a:schemeClr val="dk2"/>
              </a:buClr>
              <a:buSzPts val="1100"/>
              <a:buChar char="•"/>
            </a:pPr>
            <a:r>
              <a:rPr lang="en-US">
                <a:solidFill>
                  <a:schemeClr val="dk2"/>
                </a:solidFill>
              </a:rPr>
              <a:t>Discuss insights you had while exploring the data that you didn't anticipate </a:t>
            </a:r>
            <a:endParaRPr>
              <a:solidFill>
                <a:schemeClr val="dk2"/>
              </a:solidFill>
            </a:endParaRPr>
          </a:p>
          <a:p>
            <a:pPr marL="457200" lvl="0" indent="-317500" algn="l" rtl="0">
              <a:spcBef>
                <a:spcPts val="0"/>
              </a:spcBef>
              <a:spcAft>
                <a:spcPts val="0"/>
              </a:spcAft>
              <a:buClr>
                <a:schemeClr val="dk2"/>
              </a:buClr>
              <a:buSzPts val="1400"/>
              <a:buChar char="•"/>
            </a:pPr>
            <a:r>
              <a:rPr lang="en-US">
                <a:solidFill>
                  <a:schemeClr val="dk2"/>
                </a:solidFill>
              </a:rPr>
              <a:t>Discuss any problems that arose after exploring the data, and how you resolved them </a:t>
            </a:r>
            <a:endParaRPr>
              <a:solidFill>
                <a:schemeClr val="dk2"/>
              </a:solidFill>
            </a:endParaRPr>
          </a:p>
          <a:p>
            <a:pPr marL="914400" lvl="1" indent="-298450" algn="l" rtl="0">
              <a:spcBef>
                <a:spcPts val="0"/>
              </a:spcBef>
              <a:spcAft>
                <a:spcPts val="0"/>
              </a:spcAft>
              <a:buClr>
                <a:schemeClr val="dk2"/>
              </a:buClr>
              <a:buSzPts val="1100"/>
              <a:buChar char="○"/>
            </a:pPr>
            <a:endParaRPr>
              <a:solidFill>
                <a:schemeClr val="dk2"/>
              </a:solidFill>
            </a:endParaRPr>
          </a:p>
          <a:p>
            <a:pPr marL="457200" lvl="0" indent="-298450" algn="l" rtl="0">
              <a:spcBef>
                <a:spcPts val="0"/>
              </a:spcBef>
              <a:spcAft>
                <a:spcPts val="0"/>
              </a:spcAft>
              <a:buClr>
                <a:schemeClr val="dk2"/>
              </a:buClr>
              <a:buSzPts val="1100"/>
              <a:buChar char="•"/>
            </a:pPr>
            <a:r>
              <a:rPr lang="en-US">
                <a:solidFill>
                  <a:schemeClr val="dk2"/>
                </a:solidFill>
              </a:rPr>
              <a:t>Present and discuss interesting figures developed during exploration, ideally with the help of Jupyter Notebook</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US">
                <a:solidFill>
                  <a:schemeClr val="dk2"/>
                </a:solidFill>
              </a:rPr>
              <a:t>how long has the nba been around for?</a:t>
            </a:r>
            <a:endParaRPr>
              <a:solidFill>
                <a:schemeClr val="dk2"/>
              </a:solidFill>
            </a:endParaRPr>
          </a:p>
          <a:p>
            <a:pPr marL="0" lvl="0" indent="0" algn="l" rtl="0">
              <a:spcBef>
                <a:spcPts val="0"/>
              </a:spcBef>
              <a:spcAft>
                <a:spcPts val="0"/>
              </a:spcAft>
              <a:buNone/>
            </a:pPr>
            <a:r>
              <a:rPr lang="en-US">
                <a:solidFill>
                  <a:schemeClr val="dk2"/>
                </a:solidFill>
              </a:rPr>
              <a:t>years played and turnovers before refs?</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Clr>
                <a:schemeClr val="dk2"/>
              </a:buClr>
              <a:buSzPts val="1100"/>
              <a:buFont typeface="Arial"/>
              <a:buNone/>
            </a:pPr>
            <a:r>
              <a:rPr lang="en-US">
                <a:solidFill>
                  <a:schemeClr val="dk2"/>
                </a:solidFill>
              </a:rPr>
              <a:t>For age there is a large variance in our data</a:t>
            </a:r>
            <a:endParaRPr>
              <a:solidFill>
                <a:schemeClr val="dk2"/>
              </a:solidFill>
            </a:endParaRPr>
          </a:p>
          <a:p>
            <a:pPr marL="0" lvl="0" indent="0" algn="l" rtl="0">
              <a:spcBef>
                <a:spcPts val="0"/>
              </a:spcBef>
              <a:spcAft>
                <a:spcPts val="0"/>
              </a:spcAft>
              <a:buNone/>
            </a:pPr>
            <a:endParaRPr>
              <a:solidFill>
                <a:schemeClr val="dk2"/>
              </a:solidFill>
            </a:endParaRPr>
          </a:p>
        </p:txBody>
      </p:sp>
      <p:sp>
        <p:nvSpPr>
          <p:cNvPr id="96" name="Google Shape;96;g7fbcbd45d5_1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Technology used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3aac7b46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83aac7b46b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Technology used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3a0d9189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83a0d91891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Technology used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3aac7b46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83aac7b46b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Technology used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3aac7b46b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83aac7b46b_1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Technology used  </a:t>
            </a:r>
            <a:r>
              <a:rPr lang="en-US" sz="1200">
                <a:solidFill>
                  <a:srgbClr val="222222"/>
                </a:solidFill>
                <a:highlight>
                  <a:srgbClr val="FFFFFF"/>
                </a:highlight>
                <a:latin typeface="Roboto"/>
                <a:ea typeface="Roboto"/>
                <a:cs typeface="Roboto"/>
                <a:sym typeface="Roboto"/>
              </a:rPr>
              <a:t>PTS / (2 * TSA). --.&gt; true shooting attempts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16"/>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16"/>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16"/>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16"/>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 name="Google Shape;14;p16"/>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25"/>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25"/>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25"/>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25"/>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5" name="Google Shape;65;p2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2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17"/>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17"/>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17"/>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0" name="Google Shape;20;p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18"/>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18"/>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18"/>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18"/>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 name="Google Shape;26;p18"/>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 name="Google Shape;27;p1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19"/>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19"/>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1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19"/>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19"/>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19"/>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20"/>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8" name="Google Shape;38;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2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21"/>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21"/>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3" name="Google Shape;43;p2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2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22"/>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47" name="Google Shape;47;p2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23"/>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 name="Google Shape;50;p2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23"/>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52" name="Google Shape;52;p23"/>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2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54" name="Google Shape;54;p2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24"/>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2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24"/>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59" name="Google Shape;59;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7" name="Google Shape;7;p15"/>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gif"/><Relationship Id="rId4" Type="http://schemas.openxmlformats.org/officeDocument/2006/relationships/image" Target="../media/image7.png"/><Relationship Id="rId9" Type="http://schemas.openxmlformats.org/officeDocument/2006/relationships/image" Target="../media/image12.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ctrTitle"/>
          </p:nvPr>
        </p:nvSpPr>
        <p:spPr>
          <a:xfrm>
            <a:off x="2390275" y="619125"/>
            <a:ext cx="6331500" cy="154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US"/>
              <a:t>Project NBA</a:t>
            </a:r>
            <a:endParaRPr/>
          </a:p>
        </p:txBody>
      </p:sp>
      <p:sp>
        <p:nvSpPr>
          <p:cNvPr id="73" name="Google Shape;73;p1"/>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a:t>Team Members: Jasmeet Bajwa, Jordon Nesbitt, Criselda Dimacali, Inna Gurevitch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481475" y="561397"/>
            <a:ext cx="8296800" cy="62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br>
              <a:rPr lang="en-US" sz="2800" b="0"/>
            </a:br>
            <a:br>
              <a:rPr lang="en-US" sz="2800" b="0"/>
            </a:br>
            <a:br>
              <a:rPr lang="en-US" sz="2800" b="0"/>
            </a:br>
            <a:br>
              <a:rPr lang="en-US" sz="2800" b="0"/>
            </a:br>
            <a:r>
              <a:rPr lang="en-US" sz="2400"/>
              <a:t>Conclusion</a:t>
            </a:r>
            <a:br>
              <a:rPr lang="en-US" sz="2400"/>
            </a:br>
            <a:r>
              <a:rPr lang="en-US" sz="1200"/>
              <a:t>Speaker 4: Jordon</a:t>
            </a:r>
            <a:br>
              <a:rPr lang="en-US" sz="2800" b="0"/>
            </a:br>
            <a:br>
              <a:rPr lang="en-US" sz="2800"/>
            </a:br>
            <a:br>
              <a:rPr lang="en-US" sz="2800" b="0"/>
            </a:br>
            <a:br>
              <a:rPr lang="en-US" sz="2800" b="0"/>
            </a:br>
            <a:endParaRPr/>
          </a:p>
        </p:txBody>
      </p:sp>
      <p:sp>
        <p:nvSpPr>
          <p:cNvPr id="162" name="Google Shape;162;p12"/>
          <p:cNvSpPr txBox="1"/>
          <p:nvPr/>
        </p:nvSpPr>
        <p:spPr>
          <a:xfrm>
            <a:off x="365725" y="1040900"/>
            <a:ext cx="8296800" cy="1095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a:t>Players with higher weight and height showed better performance in Block </a:t>
            </a:r>
            <a:r>
              <a:rPr lang="en-US" sz="1400" b="0" i="0" u="none" strike="noStrike" cap="none">
                <a:solidFill>
                  <a:srgbClr val="000000"/>
                </a:solidFill>
                <a:latin typeface="Arial"/>
                <a:ea typeface="Arial"/>
                <a:cs typeface="Arial"/>
                <a:sym typeface="Arial"/>
              </a:rPr>
              <a:t>Percentage and Total Rebound Percentage</a:t>
            </a:r>
            <a:endParaRPr/>
          </a:p>
          <a:p>
            <a:pPr marL="285750" marR="0" lvl="0" indent="-285750" algn="l" rtl="0">
              <a:lnSpc>
                <a:spcPct val="100000"/>
              </a:lnSpc>
              <a:spcBef>
                <a:spcPts val="0"/>
              </a:spcBef>
              <a:spcAft>
                <a:spcPts val="0"/>
              </a:spcAft>
              <a:buClr>
                <a:srgbClr val="000000"/>
              </a:buClr>
              <a:buSzPts val="1400"/>
              <a:buFont typeface="Arial"/>
              <a:buChar char="•"/>
            </a:pPr>
            <a:r>
              <a:rPr lang="en-US">
                <a:solidFill>
                  <a:schemeClr val="dk2"/>
                </a:solidFill>
              </a:rPr>
              <a:t>Players with lower weight and height showed better performance in Assist Percentage</a:t>
            </a:r>
            <a:endParaRPr/>
          </a:p>
          <a:p>
            <a:pPr marL="285750" marR="0" lvl="0" indent="-285750" algn="l" rtl="0">
              <a:lnSpc>
                <a:spcPct val="100000"/>
              </a:lnSpc>
              <a:spcBef>
                <a:spcPts val="0"/>
              </a:spcBef>
              <a:spcAft>
                <a:spcPts val="0"/>
              </a:spcAft>
              <a:buClr>
                <a:srgbClr val="000000"/>
              </a:buClr>
              <a:buSzPts val="1400"/>
              <a:buFont typeface="Arial"/>
              <a:buChar char="•"/>
            </a:pPr>
            <a:r>
              <a:rPr lang="en-US"/>
              <a:t>Experience matters - increased Points, Total Rebounds and True Shooting %</a:t>
            </a:r>
            <a:endParaRPr/>
          </a:p>
          <a:p>
            <a:pPr marL="285750" marR="0" lvl="0" indent="-285750" algn="l" rtl="0">
              <a:lnSpc>
                <a:spcPct val="100000"/>
              </a:lnSpc>
              <a:spcBef>
                <a:spcPts val="0"/>
              </a:spcBef>
              <a:spcAft>
                <a:spcPts val="0"/>
              </a:spcAft>
              <a:buSzPts val="1400"/>
              <a:buChar char="•"/>
            </a:pPr>
            <a:r>
              <a:rPr lang="en-US"/>
              <a:t>Correlation coefficients found are 0.3 and above 0.5 or below -0.5 </a:t>
            </a:r>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3" name="Google Shape;163;p12"/>
          <p:cNvPicPr preferRelativeResize="0"/>
          <p:nvPr/>
        </p:nvPicPr>
        <p:blipFill>
          <a:blip r:embed="rId3">
            <a:alphaModFix/>
          </a:blip>
          <a:stretch>
            <a:fillRect/>
          </a:stretch>
        </p:blipFill>
        <p:spPr>
          <a:xfrm>
            <a:off x="423600" y="2326224"/>
            <a:ext cx="6388924" cy="1252003"/>
          </a:xfrm>
          <a:prstGeom prst="rect">
            <a:avLst/>
          </a:prstGeom>
          <a:noFill/>
          <a:ln>
            <a:noFill/>
          </a:ln>
        </p:spPr>
      </p:pic>
      <p:pic>
        <p:nvPicPr>
          <p:cNvPr id="164" name="Google Shape;164;p12"/>
          <p:cNvPicPr preferRelativeResize="0"/>
          <p:nvPr/>
        </p:nvPicPr>
        <p:blipFill>
          <a:blip r:embed="rId4">
            <a:alphaModFix/>
          </a:blip>
          <a:stretch>
            <a:fillRect/>
          </a:stretch>
        </p:blipFill>
        <p:spPr>
          <a:xfrm>
            <a:off x="423592" y="3693854"/>
            <a:ext cx="5672533" cy="863225"/>
          </a:xfrm>
          <a:prstGeom prst="rect">
            <a:avLst/>
          </a:prstGeom>
          <a:noFill/>
          <a:ln>
            <a:noFill/>
          </a:ln>
        </p:spPr>
      </p:pic>
      <p:pic>
        <p:nvPicPr>
          <p:cNvPr id="165" name="Google Shape;165;p12"/>
          <p:cNvPicPr preferRelativeResize="0"/>
          <p:nvPr/>
        </p:nvPicPr>
        <p:blipFill>
          <a:blip r:embed="rId5">
            <a:alphaModFix/>
          </a:blip>
          <a:stretch>
            <a:fillRect/>
          </a:stretch>
        </p:blipFill>
        <p:spPr>
          <a:xfrm>
            <a:off x="6914875" y="1711024"/>
            <a:ext cx="2043150" cy="1459400"/>
          </a:xfrm>
          <a:prstGeom prst="rect">
            <a:avLst/>
          </a:prstGeom>
          <a:noFill/>
          <a:ln>
            <a:noFill/>
          </a:ln>
        </p:spPr>
      </p:pic>
      <p:pic>
        <p:nvPicPr>
          <p:cNvPr id="166" name="Google Shape;166;p12"/>
          <p:cNvPicPr preferRelativeResize="0"/>
          <p:nvPr/>
        </p:nvPicPr>
        <p:blipFill>
          <a:blip r:embed="rId6">
            <a:alphaModFix/>
          </a:blip>
          <a:stretch>
            <a:fillRect/>
          </a:stretch>
        </p:blipFill>
        <p:spPr>
          <a:xfrm>
            <a:off x="6914875" y="3222598"/>
            <a:ext cx="2043150" cy="14594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959275" y="521925"/>
            <a:ext cx="7004700" cy="127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a:t>Questions</a:t>
            </a:r>
            <a:endParaRPr/>
          </a:p>
        </p:txBody>
      </p:sp>
      <p:pic>
        <p:nvPicPr>
          <p:cNvPr id="172" name="Google Shape;172;p14"/>
          <p:cNvPicPr preferRelativeResize="0"/>
          <p:nvPr/>
        </p:nvPicPr>
        <p:blipFill>
          <a:blip r:embed="rId3">
            <a:alphaModFix/>
          </a:blip>
          <a:stretch>
            <a:fillRect/>
          </a:stretch>
        </p:blipFill>
        <p:spPr>
          <a:xfrm>
            <a:off x="2702377" y="1795425"/>
            <a:ext cx="3441976" cy="193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2877450" y="1179913"/>
            <a:ext cx="3109200" cy="1708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800"/>
              <a:buNone/>
            </a:pPr>
            <a:r>
              <a:rPr lang="en-US" sz="2400" b="0">
                <a:latin typeface="Arial"/>
                <a:ea typeface="Arial"/>
                <a:cs typeface="Arial"/>
                <a:sym typeface="Arial"/>
              </a:rPr>
              <a:t>What characteristics make the ultimate NBA Player??</a:t>
            </a:r>
            <a:endParaRPr sz="2400" b="0"/>
          </a:p>
        </p:txBody>
      </p:sp>
      <p:sp>
        <p:nvSpPr>
          <p:cNvPr id="79" name="Google Shape;79;p3"/>
          <p:cNvSpPr txBox="1"/>
          <p:nvPr/>
        </p:nvSpPr>
        <p:spPr>
          <a:xfrm>
            <a:off x="4330700" y="3586950"/>
            <a:ext cx="4527600" cy="11520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2400">
                <a:solidFill>
                  <a:schemeClr val="lt1"/>
                </a:solidFill>
              </a:rPr>
              <a:t>Is it their height &amp; weight? or is it their age that contributes to their success?</a:t>
            </a:r>
            <a:endParaRPr sz="2400">
              <a:solidFill>
                <a:schemeClr val="lt1"/>
              </a:solidFill>
            </a:endParaRPr>
          </a:p>
          <a:p>
            <a:pPr marL="457200" marR="0" lvl="0" indent="0" algn="r" rtl="0">
              <a:lnSpc>
                <a:spcPct val="100000"/>
              </a:lnSpc>
              <a:spcBef>
                <a:spcPts val="0"/>
              </a:spcBef>
              <a:spcAft>
                <a:spcPts val="0"/>
              </a:spcAft>
              <a:buNone/>
            </a:pPr>
            <a:endParaRPr sz="2400">
              <a:solidFill>
                <a:schemeClr val="lt1"/>
              </a:solidFill>
            </a:endParaRPr>
          </a:p>
          <a:p>
            <a:pPr marL="457200" marR="0" lvl="0" indent="0" algn="r" rtl="0">
              <a:lnSpc>
                <a:spcPct val="100000"/>
              </a:lnSpc>
              <a:spcBef>
                <a:spcPts val="0"/>
              </a:spcBef>
              <a:spcAft>
                <a:spcPts val="0"/>
              </a:spcAft>
              <a:buNone/>
            </a:pPr>
            <a:endParaRPr sz="2400"/>
          </a:p>
        </p:txBody>
      </p:sp>
      <p:sp>
        <p:nvSpPr>
          <p:cNvPr id="80" name="Google Shape;80;p3"/>
          <p:cNvSpPr txBox="1"/>
          <p:nvPr/>
        </p:nvSpPr>
        <p:spPr>
          <a:xfrm>
            <a:off x="131425" y="3408500"/>
            <a:ext cx="1614900" cy="11520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1600"/>
              </a:spcBef>
              <a:spcAft>
                <a:spcPts val="0"/>
              </a:spcAft>
              <a:buClr>
                <a:schemeClr val="dk2"/>
              </a:buClr>
              <a:buSzPts val="1800"/>
              <a:buFont typeface="Lato"/>
              <a:buChar char="•"/>
            </a:pPr>
            <a:r>
              <a:rPr lang="en-US" sz="1800" b="1">
                <a:solidFill>
                  <a:schemeClr val="dk2"/>
                </a:solidFill>
                <a:latin typeface="Lato"/>
                <a:ea typeface="Lato"/>
                <a:cs typeface="Lato"/>
                <a:sym typeface="Lato"/>
              </a:rPr>
              <a:t>weight</a:t>
            </a:r>
            <a:endParaRPr sz="1800" b="1">
              <a:solidFill>
                <a:schemeClr val="dk2"/>
              </a:solidFill>
            </a:endParaRPr>
          </a:p>
          <a:p>
            <a:pPr marL="457200" lvl="0" indent="-342900" algn="l" rtl="0">
              <a:lnSpc>
                <a:spcPct val="115000"/>
              </a:lnSpc>
              <a:spcBef>
                <a:spcPts val="1600"/>
              </a:spcBef>
              <a:spcAft>
                <a:spcPts val="0"/>
              </a:spcAft>
              <a:buClr>
                <a:schemeClr val="dk2"/>
              </a:buClr>
              <a:buSzPts val="1800"/>
              <a:buFont typeface="Lato"/>
              <a:buChar char="•"/>
            </a:pPr>
            <a:r>
              <a:rPr lang="en-US" sz="1800" b="1">
                <a:solidFill>
                  <a:schemeClr val="dk2"/>
                </a:solidFill>
                <a:latin typeface="Lato"/>
                <a:ea typeface="Lato"/>
                <a:cs typeface="Lato"/>
                <a:sym typeface="Lato"/>
              </a:rPr>
              <a:t>age</a:t>
            </a:r>
            <a:endParaRPr sz="1800" b="1"/>
          </a:p>
        </p:txBody>
      </p:sp>
      <p:pic>
        <p:nvPicPr>
          <p:cNvPr id="81" name="Google Shape;81;p3"/>
          <p:cNvPicPr preferRelativeResize="0"/>
          <p:nvPr/>
        </p:nvPicPr>
        <p:blipFill>
          <a:blip r:embed="rId3">
            <a:alphaModFix/>
          </a:blip>
          <a:stretch>
            <a:fillRect/>
          </a:stretch>
        </p:blipFill>
        <p:spPr>
          <a:xfrm>
            <a:off x="295125" y="1198650"/>
            <a:ext cx="2516750" cy="2174525"/>
          </a:xfrm>
          <a:prstGeom prst="rect">
            <a:avLst/>
          </a:prstGeom>
          <a:noFill/>
          <a:ln>
            <a:noFill/>
          </a:ln>
        </p:spPr>
      </p:pic>
      <p:pic>
        <p:nvPicPr>
          <p:cNvPr id="82" name="Google Shape;82;p3"/>
          <p:cNvPicPr preferRelativeResize="0"/>
          <p:nvPr/>
        </p:nvPicPr>
        <p:blipFill>
          <a:blip r:embed="rId4">
            <a:alphaModFix/>
          </a:blip>
          <a:stretch>
            <a:fillRect/>
          </a:stretch>
        </p:blipFill>
        <p:spPr>
          <a:xfrm>
            <a:off x="7146100" y="490375"/>
            <a:ext cx="1614949" cy="3121050"/>
          </a:xfrm>
          <a:prstGeom prst="rect">
            <a:avLst/>
          </a:prstGeom>
          <a:noFill/>
          <a:ln>
            <a:noFill/>
          </a:ln>
        </p:spPr>
      </p:pic>
      <p:sp>
        <p:nvSpPr>
          <p:cNvPr id="83" name="Google Shape;83;p3"/>
          <p:cNvSpPr txBox="1"/>
          <p:nvPr/>
        </p:nvSpPr>
        <p:spPr>
          <a:xfrm>
            <a:off x="1960075" y="3373175"/>
            <a:ext cx="2002200" cy="11520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1600"/>
              </a:spcBef>
              <a:spcAft>
                <a:spcPts val="0"/>
              </a:spcAft>
              <a:buClr>
                <a:schemeClr val="dk2"/>
              </a:buClr>
              <a:buSzPts val="1800"/>
              <a:buFont typeface="Lato"/>
              <a:buChar char="•"/>
            </a:pPr>
            <a:r>
              <a:rPr lang="en-US" sz="1800" b="1">
                <a:solidFill>
                  <a:schemeClr val="dk2"/>
                </a:solidFill>
                <a:latin typeface="Lato"/>
                <a:ea typeface="Lato"/>
                <a:cs typeface="Lato"/>
                <a:sym typeface="Lato"/>
              </a:rPr>
              <a:t>Years_played </a:t>
            </a:r>
            <a:endParaRPr sz="1800" b="1">
              <a:solidFill>
                <a:schemeClr val="dk2"/>
              </a:solidFill>
            </a:endParaRPr>
          </a:p>
          <a:p>
            <a:pPr marL="457200" lvl="0" indent="-342900" algn="l" rtl="0">
              <a:lnSpc>
                <a:spcPct val="115000"/>
              </a:lnSpc>
              <a:spcBef>
                <a:spcPts val="1600"/>
              </a:spcBef>
              <a:spcAft>
                <a:spcPts val="0"/>
              </a:spcAft>
              <a:buClr>
                <a:schemeClr val="dk2"/>
              </a:buClr>
              <a:buSzPts val="1800"/>
              <a:buFont typeface="Lato"/>
              <a:buChar char="•"/>
            </a:pPr>
            <a:r>
              <a:rPr lang="en-US" sz="1800" b="1">
                <a:solidFill>
                  <a:schemeClr val="dk2"/>
                </a:solidFill>
                <a:latin typeface="Lato"/>
                <a:ea typeface="Lato"/>
                <a:cs typeface="Lato"/>
                <a:sym typeface="Lato"/>
              </a:rPr>
              <a:t>Team_rank</a:t>
            </a:r>
            <a:endParaRPr sz="1800" b="1"/>
          </a:p>
        </p:txBody>
      </p:sp>
      <p:sp>
        <p:nvSpPr>
          <p:cNvPr id="84" name="Google Shape;84;p3"/>
          <p:cNvSpPr txBox="1">
            <a:spLocks noGrp="1"/>
          </p:cNvSpPr>
          <p:nvPr>
            <p:ph type="title"/>
          </p:nvPr>
        </p:nvSpPr>
        <p:spPr>
          <a:xfrm>
            <a:off x="423600" y="526665"/>
            <a:ext cx="82968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800"/>
              <a:t>Motivation &amp; Questions</a:t>
            </a:r>
            <a:endParaRPr sz="2800"/>
          </a:p>
          <a:p>
            <a:pPr marL="0" lvl="0" indent="0" algn="ctr" rtl="0">
              <a:lnSpc>
                <a:spcPct val="100000"/>
              </a:lnSpc>
              <a:spcBef>
                <a:spcPts val="0"/>
              </a:spcBef>
              <a:spcAft>
                <a:spcPts val="0"/>
              </a:spcAft>
              <a:buClr>
                <a:schemeClr val="lt1"/>
              </a:buClr>
              <a:buSzPts val="4800"/>
              <a:buNone/>
            </a:pPr>
            <a:r>
              <a:rPr lang="en-US" sz="1200"/>
              <a:t>Speaker 1:Criselda Dimacali</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7fbcbd45d5_10_26"/>
          <p:cNvSpPr txBox="1">
            <a:spLocks noGrp="1"/>
          </p:cNvSpPr>
          <p:nvPr>
            <p:ph type="title"/>
          </p:nvPr>
        </p:nvSpPr>
        <p:spPr>
          <a:xfrm>
            <a:off x="423600" y="526665"/>
            <a:ext cx="82968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800"/>
              <a:t>Data Cleanup &amp; Exploration</a:t>
            </a:r>
            <a:br>
              <a:rPr lang="en-US" sz="2800"/>
            </a:br>
            <a:r>
              <a:rPr lang="en-US" sz="1200"/>
              <a:t>Speaker 2: Jasmeet Bajwa</a:t>
            </a:r>
            <a:endParaRPr sz="2800"/>
          </a:p>
        </p:txBody>
      </p:sp>
      <p:sp>
        <p:nvSpPr>
          <p:cNvPr id="90" name="Google Shape;90;g7fbcbd45d5_10_26"/>
          <p:cNvSpPr txBox="1"/>
          <p:nvPr/>
        </p:nvSpPr>
        <p:spPr>
          <a:xfrm>
            <a:off x="423600" y="1281725"/>
            <a:ext cx="3710700" cy="17175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2"/>
              </a:buClr>
              <a:buSzPts val="1100"/>
              <a:buChar char="●"/>
            </a:pPr>
            <a:r>
              <a:rPr lang="en-US" sz="1100" b="1">
                <a:solidFill>
                  <a:schemeClr val="dk2"/>
                </a:solidFill>
              </a:rPr>
              <a:t>Data Cleanup:</a:t>
            </a:r>
            <a:endParaRPr sz="1100" b="1">
              <a:solidFill>
                <a:schemeClr val="dk2"/>
              </a:solidFill>
            </a:endParaRPr>
          </a:p>
          <a:p>
            <a:pPr marL="914400" lvl="1" indent="-298450" algn="l" rtl="0">
              <a:spcBef>
                <a:spcPts val="0"/>
              </a:spcBef>
              <a:spcAft>
                <a:spcPts val="0"/>
              </a:spcAft>
              <a:buClr>
                <a:schemeClr val="dk2"/>
              </a:buClr>
              <a:buSzPts val="1100"/>
              <a:buChar char="○"/>
            </a:pPr>
            <a:r>
              <a:rPr lang="en-US" sz="1100" u="sng">
                <a:solidFill>
                  <a:schemeClr val="dk2"/>
                </a:solidFill>
              </a:rPr>
              <a:t>Commonly used:</a:t>
            </a:r>
            <a:r>
              <a:rPr lang="en-US" sz="1100">
                <a:solidFill>
                  <a:schemeClr val="dk2"/>
                </a:solidFill>
              </a:rPr>
              <a:t> drop duplicates(), .rename(), .merge()  and isna,drop.na/fill.na/drop zeros (!=0 used) </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Multiple columns for height and weight</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Missing data for players before 1982</a:t>
            </a:r>
            <a:endParaRPr sz="1100">
              <a:solidFill>
                <a:schemeClr val="dk2"/>
              </a:solidFill>
            </a:endParaRPr>
          </a:p>
        </p:txBody>
      </p:sp>
      <p:pic>
        <p:nvPicPr>
          <p:cNvPr id="91" name="Google Shape;91;g7fbcbd45d5_10_26"/>
          <p:cNvPicPr preferRelativeResize="0"/>
          <p:nvPr/>
        </p:nvPicPr>
        <p:blipFill>
          <a:blip r:embed="rId3">
            <a:alphaModFix/>
          </a:blip>
          <a:stretch>
            <a:fillRect/>
          </a:stretch>
        </p:blipFill>
        <p:spPr>
          <a:xfrm>
            <a:off x="4061825" y="1281725"/>
            <a:ext cx="4905458" cy="1543675"/>
          </a:xfrm>
          <a:prstGeom prst="rect">
            <a:avLst/>
          </a:prstGeom>
          <a:noFill/>
          <a:ln>
            <a:noFill/>
          </a:ln>
        </p:spPr>
      </p:pic>
      <p:pic>
        <p:nvPicPr>
          <p:cNvPr id="92" name="Google Shape;92;g7fbcbd45d5_10_26"/>
          <p:cNvPicPr preferRelativeResize="0"/>
          <p:nvPr/>
        </p:nvPicPr>
        <p:blipFill>
          <a:blip r:embed="rId4">
            <a:alphaModFix/>
          </a:blip>
          <a:stretch>
            <a:fillRect/>
          </a:stretch>
        </p:blipFill>
        <p:spPr>
          <a:xfrm>
            <a:off x="4061825" y="2928761"/>
            <a:ext cx="4905449" cy="1717340"/>
          </a:xfrm>
          <a:prstGeom prst="rect">
            <a:avLst/>
          </a:prstGeom>
          <a:noFill/>
          <a:ln>
            <a:noFill/>
          </a:ln>
        </p:spPr>
      </p:pic>
      <p:pic>
        <p:nvPicPr>
          <p:cNvPr id="93" name="Google Shape;93;g7fbcbd45d5_10_26"/>
          <p:cNvPicPr preferRelativeResize="0"/>
          <p:nvPr/>
        </p:nvPicPr>
        <p:blipFill>
          <a:blip r:embed="rId5">
            <a:alphaModFix/>
          </a:blip>
          <a:stretch>
            <a:fillRect/>
          </a:stretch>
        </p:blipFill>
        <p:spPr>
          <a:xfrm>
            <a:off x="781875" y="3192550"/>
            <a:ext cx="2886450" cy="130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7fbcbd45d5_10_13"/>
          <p:cNvSpPr txBox="1">
            <a:spLocks noGrp="1"/>
          </p:cNvSpPr>
          <p:nvPr>
            <p:ph type="title"/>
          </p:nvPr>
        </p:nvSpPr>
        <p:spPr>
          <a:xfrm>
            <a:off x="423600" y="526665"/>
            <a:ext cx="82968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800"/>
              <a:t>Data Cleanup &amp; Exploration</a:t>
            </a:r>
            <a:br>
              <a:rPr lang="en-US" sz="2800"/>
            </a:br>
            <a:r>
              <a:rPr lang="en-US" sz="1200"/>
              <a:t>Speaker 2: Jasmeet Bajwa</a:t>
            </a:r>
            <a:endParaRPr sz="2800"/>
          </a:p>
        </p:txBody>
      </p:sp>
      <p:pic>
        <p:nvPicPr>
          <p:cNvPr id="99" name="Google Shape;99;g7fbcbd45d5_10_13"/>
          <p:cNvPicPr preferRelativeResize="0"/>
          <p:nvPr/>
        </p:nvPicPr>
        <p:blipFill>
          <a:blip r:embed="rId3">
            <a:alphaModFix/>
          </a:blip>
          <a:stretch>
            <a:fillRect/>
          </a:stretch>
        </p:blipFill>
        <p:spPr>
          <a:xfrm>
            <a:off x="6697550" y="2680125"/>
            <a:ext cx="2314125" cy="250187"/>
          </a:xfrm>
          <a:prstGeom prst="rect">
            <a:avLst/>
          </a:prstGeom>
          <a:noFill/>
          <a:ln>
            <a:noFill/>
          </a:ln>
        </p:spPr>
      </p:pic>
      <p:pic>
        <p:nvPicPr>
          <p:cNvPr id="100" name="Google Shape;100;g7fbcbd45d5_10_13"/>
          <p:cNvPicPr preferRelativeResize="0"/>
          <p:nvPr/>
        </p:nvPicPr>
        <p:blipFill>
          <a:blip r:embed="rId4">
            <a:alphaModFix/>
          </a:blip>
          <a:stretch>
            <a:fillRect/>
          </a:stretch>
        </p:blipFill>
        <p:spPr>
          <a:xfrm>
            <a:off x="6697550" y="4414100"/>
            <a:ext cx="2190917" cy="221865"/>
          </a:xfrm>
          <a:prstGeom prst="rect">
            <a:avLst/>
          </a:prstGeom>
          <a:noFill/>
          <a:ln>
            <a:noFill/>
          </a:ln>
        </p:spPr>
      </p:pic>
      <p:pic>
        <p:nvPicPr>
          <p:cNvPr id="101" name="Google Shape;101;g7fbcbd45d5_10_13"/>
          <p:cNvPicPr preferRelativeResize="0"/>
          <p:nvPr/>
        </p:nvPicPr>
        <p:blipFill>
          <a:blip r:embed="rId5">
            <a:alphaModFix/>
          </a:blip>
          <a:stretch>
            <a:fillRect/>
          </a:stretch>
        </p:blipFill>
        <p:spPr>
          <a:xfrm>
            <a:off x="4219000" y="1326000"/>
            <a:ext cx="2406450" cy="1604300"/>
          </a:xfrm>
          <a:prstGeom prst="rect">
            <a:avLst/>
          </a:prstGeom>
          <a:noFill/>
          <a:ln>
            <a:noFill/>
          </a:ln>
        </p:spPr>
      </p:pic>
      <p:pic>
        <p:nvPicPr>
          <p:cNvPr id="102" name="Google Shape;102;g7fbcbd45d5_10_13"/>
          <p:cNvPicPr preferRelativeResize="0"/>
          <p:nvPr/>
        </p:nvPicPr>
        <p:blipFill>
          <a:blip r:embed="rId6">
            <a:alphaModFix/>
          </a:blip>
          <a:stretch>
            <a:fillRect/>
          </a:stretch>
        </p:blipFill>
        <p:spPr>
          <a:xfrm>
            <a:off x="4192025" y="2995700"/>
            <a:ext cx="2460400" cy="1640275"/>
          </a:xfrm>
          <a:prstGeom prst="rect">
            <a:avLst/>
          </a:prstGeom>
          <a:noFill/>
          <a:ln>
            <a:noFill/>
          </a:ln>
        </p:spPr>
      </p:pic>
      <p:sp>
        <p:nvSpPr>
          <p:cNvPr id="103" name="Google Shape;103;g7fbcbd45d5_10_13"/>
          <p:cNvSpPr txBox="1"/>
          <p:nvPr/>
        </p:nvSpPr>
        <p:spPr>
          <a:xfrm>
            <a:off x="423600" y="1326000"/>
            <a:ext cx="3710700" cy="33099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2"/>
              </a:buClr>
              <a:buSzPts val="1100"/>
              <a:buChar char="●"/>
            </a:pPr>
            <a:r>
              <a:rPr lang="en-US" sz="1100" b="1">
                <a:solidFill>
                  <a:schemeClr val="dk2"/>
                </a:solidFill>
              </a:rPr>
              <a:t>Data Exploration:</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What is the best way to merge, groupby/filter by what? Least amount of bias</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Variance</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No correlation! Correlation? A lot of data to go through to find relevant variables</a:t>
            </a:r>
            <a:endParaRPr sz="1100">
              <a:solidFill>
                <a:schemeClr val="dk2"/>
              </a:solidFill>
            </a:endParaRPr>
          </a:p>
          <a:p>
            <a:pPr marL="914400" lvl="1" indent="-298450" algn="l" rtl="0">
              <a:spcBef>
                <a:spcPts val="0"/>
              </a:spcBef>
              <a:spcAft>
                <a:spcPts val="0"/>
              </a:spcAft>
              <a:buClr>
                <a:schemeClr val="dk2"/>
              </a:buClr>
              <a:buSzPts val="1100"/>
              <a:buChar char="○"/>
            </a:pPr>
            <a:r>
              <a:rPr lang="en-US" sz="1100">
                <a:solidFill>
                  <a:schemeClr val="dk2"/>
                </a:solidFill>
              </a:rPr>
              <a:t>Too much data! </a:t>
            </a:r>
            <a:endParaRPr sz="1100">
              <a:solidFill>
                <a:schemeClr val="dk2"/>
              </a:solidFill>
            </a:endParaRPr>
          </a:p>
        </p:txBody>
      </p:sp>
      <p:pic>
        <p:nvPicPr>
          <p:cNvPr id="104" name="Google Shape;104;g7fbcbd45d5_10_13"/>
          <p:cNvPicPr preferRelativeResize="0"/>
          <p:nvPr/>
        </p:nvPicPr>
        <p:blipFill>
          <a:blip r:embed="rId7">
            <a:alphaModFix/>
          </a:blip>
          <a:stretch>
            <a:fillRect/>
          </a:stretch>
        </p:blipFill>
        <p:spPr>
          <a:xfrm>
            <a:off x="305400" y="3353102"/>
            <a:ext cx="1796025" cy="1282900"/>
          </a:xfrm>
          <a:prstGeom prst="rect">
            <a:avLst/>
          </a:prstGeom>
          <a:noFill/>
          <a:ln>
            <a:noFill/>
          </a:ln>
        </p:spPr>
      </p:pic>
      <p:pic>
        <p:nvPicPr>
          <p:cNvPr id="105" name="Google Shape;105;g7fbcbd45d5_10_13"/>
          <p:cNvPicPr preferRelativeResize="0"/>
          <p:nvPr/>
        </p:nvPicPr>
        <p:blipFill>
          <a:blip r:embed="rId8">
            <a:alphaModFix/>
          </a:blip>
          <a:stretch>
            <a:fillRect/>
          </a:stretch>
        </p:blipFill>
        <p:spPr>
          <a:xfrm>
            <a:off x="2176422" y="3353102"/>
            <a:ext cx="1796078" cy="1282900"/>
          </a:xfrm>
          <a:prstGeom prst="rect">
            <a:avLst/>
          </a:prstGeom>
          <a:noFill/>
          <a:ln>
            <a:noFill/>
          </a:ln>
        </p:spPr>
      </p:pic>
      <p:pic>
        <p:nvPicPr>
          <p:cNvPr id="106" name="Google Shape;106;g7fbcbd45d5_10_13"/>
          <p:cNvPicPr preferRelativeResize="0"/>
          <p:nvPr/>
        </p:nvPicPr>
        <p:blipFill>
          <a:blip r:embed="rId9">
            <a:alphaModFix/>
          </a:blip>
          <a:stretch>
            <a:fillRect/>
          </a:stretch>
        </p:blipFill>
        <p:spPr>
          <a:xfrm>
            <a:off x="6814201" y="3187225"/>
            <a:ext cx="1957625" cy="1101184"/>
          </a:xfrm>
          <a:prstGeom prst="rect">
            <a:avLst/>
          </a:prstGeom>
          <a:noFill/>
          <a:ln>
            <a:noFill/>
          </a:ln>
        </p:spPr>
      </p:pic>
      <p:pic>
        <p:nvPicPr>
          <p:cNvPr id="107" name="Google Shape;107;g7fbcbd45d5_10_13"/>
          <p:cNvPicPr preferRelativeResize="0"/>
          <p:nvPr/>
        </p:nvPicPr>
        <p:blipFill>
          <a:blip r:embed="rId10">
            <a:alphaModFix/>
          </a:blip>
          <a:stretch>
            <a:fillRect/>
          </a:stretch>
        </p:blipFill>
        <p:spPr>
          <a:xfrm>
            <a:off x="6987138" y="1326000"/>
            <a:ext cx="1611750" cy="1176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423600" y="526665"/>
            <a:ext cx="8296800" cy="86322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800"/>
              <a:t>Data Analysis</a:t>
            </a:r>
            <a:br>
              <a:rPr lang="en-US" sz="2800"/>
            </a:br>
            <a:r>
              <a:rPr lang="en-US" sz="1200"/>
              <a:t>Speaker 3: Inna Gurevitch </a:t>
            </a:r>
            <a:endParaRPr sz="2800"/>
          </a:p>
        </p:txBody>
      </p:sp>
      <p:sp>
        <p:nvSpPr>
          <p:cNvPr id="113" name="Google Shape;113;p6"/>
          <p:cNvSpPr txBox="1"/>
          <p:nvPr/>
        </p:nvSpPr>
        <p:spPr>
          <a:xfrm>
            <a:off x="423600" y="1389900"/>
            <a:ext cx="8296800" cy="2613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analysis process </a:t>
            </a:r>
            <a:r>
              <a:rPr lang="en-US"/>
              <a:t>:</a:t>
            </a:r>
            <a:endParaRPr/>
          </a:p>
          <a:p>
            <a:pPr marL="914400" marR="0" lvl="1" indent="-317500" algn="l" rtl="0">
              <a:lnSpc>
                <a:spcPct val="150000"/>
              </a:lnSpc>
              <a:spcBef>
                <a:spcPts val="0"/>
              </a:spcBef>
              <a:spcAft>
                <a:spcPts val="0"/>
              </a:spcAft>
              <a:buSzPts val="1400"/>
              <a:buChar char="○"/>
            </a:pPr>
            <a:r>
              <a:rPr lang="en-US"/>
              <a:t>Mapping of correlating variables among all dependant vs. independant variables (performance characteristics, as points, assist / block percentage, turnovers, shooting %, etc)</a:t>
            </a:r>
            <a:endParaRPr/>
          </a:p>
          <a:p>
            <a:pPr marL="914400" marR="0" lvl="1" indent="-317500" algn="l" rtl="0">
              <a:lnSpc>
                <a:spcPct val="150000"/>
              </a:lnSpc>
              <a:spcBef>
                <a:spcPts val="0"/>
              </a:spcBef>
              <a:spcAft>
                <a:spcPts val="0"/>
              </a:spcAft>
              <a:buSzPts val="1400"/>
              <a:buChar char="○"/>
            </a:pPr>
            <a:r>
              <a:rPr lang="en-US"/>
              <a:t>Breaking down into smaller sets</a:t>
            </a:r>
            <a:endParaRPr/>
          </a:p>
          <a:p>
            <a:pPr marL="285750" marR="0" lvl="0" indent="-285750" algn="l" rtl="0">
              <a:lnSpc>
                <a:spcPct val="150000"/>
              </a:lnSpc>
              <a:spcBef>
                <a:spcPts val="0"/>
              </a:spcBef>
              <a:spcAft>
                <a:spcPts val="0"/>
              </a:spcAft>
              <a:buClr>
                <a:srgbClr val="000000"/>
              </a:buClr>
              <a:buSzPts val="1400"/>
              <a:buFont typeface="Arial"/>
              <a:buChar char="●"/>
            </a:pPr>
            <a:r>
              <a:rPr lang="en-US"/>
              <a:t>Choosing only strong correlations among all players (-0.3 &lt; r^2 &gt; 0.3)</a:t>
            </a:r>
            <a:endParaRPr/>
          </a:p>
          <a:p>
            <a:pPr marL="285750" marR="0" lvl="0" indent="-285750" algn="l" rtl="0">
              <a:lnSpc>
                <a:spcPct val="150000"/>
              </a:lnSpc>
              <a:spcBef>
                <a:spcPts val="0"/>
              </a:spcBef>
              <a:spcAft>
                <a:spcPts val="0"/>
              </a:spcAft>
              <a:buClr>
                <a:srgbClr val="000000"/>
              </a:buClr>
              <a:buSzPts val="1400"/>
              <a:buFont typeface="Arial"/>
              <a:buChar char="●"/>
            </a:pPr>
            <a:r>
              <a:rPr lang="en-US"/>
              <a:t>Scatter plots of strong correlations, and calculating linear regressions, p_values.</a:t>
            </a:r>
            <a:endParaRPr/>
          </a:p>
          <a:p>
            <a:pPr marL="285750" marR="0" lvl="0" indent="-285750" algn="l" rtl="0">
              <a:lnSpc>
                <a:spcPct val="150000"/>
              </a:lnSpc>
              <a:spcBef>
                <a:spcPts val="0"/>
              </a:spcBef>
              <a:spcAft>
                <a:spcPts val="0"/>
              </a:spcAft>
              <a:buSzPts val="1400"/>
              <a:buChar char="●"/>
            </a:pPr>
            <a:r>
              <a:rPr lang="en-US"/>
              <a:t>Used merge, groupby methods from Pandas; Linear regression from Matplotlib, skystats, seaborn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83aac7b46b_0_9"/>
          <p:cNvSpPr txBox="1">
            <a:spLocks noGrp="1"/>
          </p:cNvSpPr>
          <p:nvPr>
            <p:ph type="title"/>
          </p:nvPr>
        </p:nvSpPr>
        <p:spPr>
          <a:xfrm>
            <a:off x="5764625" y="316650"/>
            <a:ext cx="3215100" cy="64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400"/>
              <a:t>Data Discussion</a:t>
            </a:r>
            <a:br>
              <a:rPr lang="en-US" sz="2800"/>
            </a:br>
            <a:r>
              <a:rPr lang="en-US" sz="1200"/>
              <a:t>Speaker 3: Inna Gurevitch </a:t>
            </a:r>
            <a:endParaRPr sz="2800"/>
          </a:p>
        </p:txBody>
      </p:sp>
      <p:sp>
        <p:nvSpPr>
          <p:cNvPr id="119" name="Google Shape;119;g83aac7b46b_0_9"/>
          <p:cNvSpPr txBox="1"/>
          <p:nvPr/>
        </p:nvSpPr>
        <p:spPr>
          <a:xfrm>
            <a:off x="1094925" y="1689125"/>
            <a:ext cx="3685500" cy="7185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endParaRPr/>
          </a:p>
        </p:txBody>
      </p:sp>
      <p:pic>
        <p:nvPicPr>
          <p:cNvPr id="120" name="Google Shape;120;g83aac7b46b_0_9"/>
          <p:cNvPicPr preferRelativeResize="0"/>
          <p:nvPr/>
        </p:nvPicPr>
        <p:blipFill>
          <a:blip r:embed="rId3">
            <a:alphaModFix/>
          </a:blip>
          <a:stretch>
            <a:fillRect/>
          </a:stretch>
        </p:blipFill>
        <p:spPr>
          <a:xfrm>
            <a:off x="217825" y="532225"/>
            <a:ext cx="5546801" cy="4437441"/>
          </a:xfrm>
          <a:prstGeom prst="rect">
            <a:avLst/>
          </a:prstGeom>
          <a:noFill/>
          <a:ln>
            <a:noFill/>
          </a:ln>
        </p:spPr>
      </p:pic>
      <p:sp>
        <p:nvSpPr>
          <p:cNvPr id="121" name="Google Shape;121;g83aac7b46b_0_9"/>
          <p:cNvSpPr txBox="1"/>
          <p:nvPr/>
        </p:nvSpPr>
        <p:spPr>
          <a:xfrm>
            <a:off x="6374650" y="1140125"/>
            <a:ext cx="2360400" cy="12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800"/>
              <a:buFont typeface="Lato"/>
              <a:buNone/>
            </a:pPr>
            <a:r>
              <a:rPr lang="en-US" sz="1200" b="0" i="0" u="none" strike="noStrike" cap="none">
                <a:solidFill>
                  <a:srgbClr val="0018EF"/>
                </a:solidFill>
                <a:latin typeface="Lato"/>
                <a:ea typeface="Lato"/>
                <a:cs typeface="Lato"/>
                <a:sym typeface="Lato"/>
              </a:rPr>
              <a:t>Dependent variables, Set1:</a:t>
            </a:r>
            <a:endParaRPr/>
          </a:p>
          <a:p>
            <a:pPr marL="0" marR="0" lvl="0" indent="0" algn="l" rtl="0">
              <a:lnSpc>
                <a:spcPct val="100000"/>
              </a:lnSpc>
              <a:spcBef>
                <a:spcPts val="0"/>
              </a:spcBef>
              <a:spcAft>
                <a:spcPts val="0"/>
              </a:spcAft>
              <a:buNone/>
            </a:pPr>
            <a:r>
              <a:rPr lang="en-US" sz="1200">
                <a:latin typeface="Lato"/>
                <a:ea typeface="Lato"/>
                <a:cs typeface="Lato"/>
                <a:sym typeface="Lato"/>
              </a:rPr>
              <a:t># Player Efficiency Rating'</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True Shooting %' </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'Assist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Block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'Win Shares Per 48 Minutes'</a:t>
            </a:r>
            <a:endParaRPr sz="1200">
              <a:latin typeface="Lato"/>
              <a:ea typeface="Lato"/>
              <a:cs typeface="Lato"/>
              <a:sym typeface="Lato"/>
            </a:endParaRPr>
          </a:p>
        </p:txBody>
      </p:sp>
      <p:sp>
        <p:nvSpPr>
          <p:cNvPr id="122" name="Google Shape;122;g83aac7b46b_0_9"/>
          <p:cNvSpPr txBox="1"/>
          <p:nvPr/>
        </p:nvSpPr>
        <p:spPr>
          <a:xfrm>
            <a:off x="6332500" y="2582201"/>
            <a:ext cx="2444700" cy="136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a:solidFill>
                  <a:srgbClr val="0018EF"/>
                </a:solidFill>
                <a:latin typeface="Lato"/>
                <a:ea typeface="Lato"/>
                <a:cs typeface="Lato"/>
                <a:sym typeface="Lato"/>
              </a:rPr>
              <a:t>Dependent variables, Set2:</a:t>
            </a:r>
            <a:endParaRPr sz="1200">
              <a:solidFill>
                <a:srgbClr val="0018EF"/>
              </a:solidFill>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Free Throw Rate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Total Rebound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Steal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Turnover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Usage Percentage</a:t>
            </a:r>
            <a:endParaRPr sz="1200">
              <a:latin typeface="Lato"/>
              <a:ea typeface="Lato"/>
              <a:cs typeface="Lato"/>
              <a:sym typeface="Lato"/>
            </a:endParaRPr>
          </a:p>
        </p:txBody>
      </p:sp>
      <p:sp>
        <p:nvSpPr>
          <p:cNvPr id="123" name="Google Shape;123;g83aac7b46b_0_9"/>
          <p:cNvSpPr txBox="1">
            <a:spLocks noGrp="1"/>
          </p:cNvSpPr>
          <p:nvPr>
            <p:ph type="title"/>
          </p:nvPr>
        </p:nvSpPr>
        <p:spPr>
          <a:xfrm>
            <a:off x="217825" y="63323"/>
            <a:ext cx="6321600" cy="46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800"/>
              <a:t>Correlations Mapping</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83a0d91891_1_1"/>
          <p:cNvSpPr txBox="1">
            <a:spLocks noGrp="1"/>
          </p:cNvSpPr>
          <p:nvPr>
            <p:ph type="title"/>
          </p:nvPr>
        </p:nvSpPr>
        <p:spPr>
          <a:xfrm>
            <a:off x="5808225" y="333050"/>
            <a:ext cx="3258300" cy="65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400"/>
              <a:t>Data Discussion</a:t>
            </a:r>
            <a:br>
              <a:rPr lang="en-US" sz="2800"/>
            </a:br>
            <a:r>
              <a:rPr lang="en-US" sz="1200"/>
              <a:t>Speaker 3: Inna Gurevitch </a:t>
            </a:r>
            <a:endParaRPr sz="2800"/>
          </a:p>
        </p:txBody>
      </p:sp>
      <p:sp>
        <p:nvSpPr>
          <p:cNvPr id="129" name="Google Shape;129;g83a0d91891_1_1"/>
          <p:cNvSpPr txBox="1"/>
          <p:nvPr/>
        </p:nvSpPr>
        <p:spPr>
          <a:xfrm>
            <a:off x="1094925" y="1689125"/>
            <a:ext cx="3685500" cy="7185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endParaRPr/>
          </a:p>
        </p:txBody>
      </p:sp>
      <p:pic>
        <p:nvPicPr>
          <p:cNvPr id="130" name="Google Shape;130;g83a0d91891_1_1"/>
          <p:cNvPicPr preferRelativeResize="0"/>
          <p:nvPr/>
        </p:nvPicPr>
        <p:blipFill>
          <a:blip r:embed="rId3">
            <a:alphaModFix/>
          </a:blip>
          <a:stretch>
            <a:fillRect/>
          </a:stretch>
        </p:blipFill>
        <p:spPr>
          <a:xfrm>
            <a:off x="373600" y="510525"/>
            <a:ext cx="5567350" cy="4453849"/>
          </a:xfrm>
          <a:prstGeom prst="rect">
            <a:avLst/>
          </a:prstGeom>
          <a:noFill/>
          <a:ln>
            <a:noFill/>
          </a:ln>
        </p:spPr>
      </p:pic>
      <p:sp>
        <p:nvSpPr>
          <p:cNvPr id="131" name="Google Shape;131;g83a0d91891_1_1"/>
          <p:cNvSpPr txBox="1"/>
          <p:nvPr/>
        </p:nvSpPr>
        <p:spPr>
          <a:xfrm>
            <a:off x="6539425" y="2992450"/>
            <a:ext cx="2360400" cy="16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18EF"/>
                </a:solidFill>
                <a:latin typeface="Lato"/>
                <a:ea typeface="Lato"/>
                <a:cs typeface="Lato"/>
                <a:sym typeface="Lato"/>
              </a:rPr>
              <a:t>Dependent variables, Set4:</a:t>
            </a:r>
            <a:endParaRPr/>
          </a:p>
          <a:p>
            <a:pPr marL="0" marR="0" lvl="0" indent="0" algn="l" rtl="0">
              <a:lnSpc>
                <a:spcPct val="100000"/>
              </a:lnSpc>
              <a:spcBef>
                <a:spcPts val="400"/>
              </a:spcBef>
              <a:spcAft>
                <a:spcPts val="0"/>
              </a:spcAft>
              <a:buNone/>
            </a:pPr>
            <a:r>
              <a:rPr lang="en-US" sz="1200" b="0" i="0" u="none" strike="noStrike" cap="none">
                <a:solidFill>
                  <a:schemeClr val="dk2"/>
                </a:solidFill>
                <a:latin typeface="Lato"/>
                <a:ea typeface="Lato"/>
                <a:cs typeface="Lato"/>
                <a:sym typeface="Lato"/>
              </a:rPr>
              <a:t># Total Rebounds</a:t>
            </a:r>
            <a:endParaRPr sz="1200"/>
          </a:p>
          <a:p>
            <a:pPr marL="0" marR="0" lvl="0" indent="0" algn="l" rtl="0">
              <a:lnSpc>
                <a:spcPct val="100000"/>
              </a:lnSpc>
              <a:spcBef>
                <a:spcPts val="400"/>
              </a:spcBef>
              <a:spcAft>
                <a:spcPts val="0"/>
              </a:spcAft>
              <a:buNone/>
            </a:pPr>
            <a:r>
              <a:rPr lang="en-US" sz="1200" b="0" i="0" u="none" strike="noStrike" cap="none">
                <a:solidFill>
                  <a:schemeClr val="dk2"/>
                </a:solidFill>
                <a:latin typeface="Lato"/>
                <a:ea typeface="Lato"/>
                <a:cs typeface="Lato"/>
                <a:sym typeface="Lato"/>
              </a:rPr>
              <a:t># Steals</a:t>
            </a:r>
            <a:endParaRPr sz="1200"/>
          </a:p>
          <a:p>
            <a:pPr marL="0" marR="0" lvl="0" indent="0" algn="l" rtl="0">
              <a:lnSpc>
                <a:spcPct val="100000"/>
              </a:lnSpc>
              <a:spcBef>
                <a:spcPts val="400"/>
              </a:spcBef>
              <a:spcAft>
                <a:spcPts val="0"/>
              </a:spcAft>
              <a:buNone/>
            </a:pPr>
            <a:r>
              <a:rPr lang="en-US" sz="1200" b="0" i="0" u="none" strike="noStrike" cap="none">
                <a:solidFill>
                  <a:schemeClr val="dk2"/>
                </a:solidFill>
                <a:latin typeface="Lato"/>
                <a:ea typeface="Lato"/>
                <a:cs typeface="Lato"/>
                <a:sym typeface="Lato"/>
              </a:rPr>
              <a:t># Turnovers</a:t>
            </a:r>
            <a:endParaRPr sz="1200"/>
          </a:p>
          <a:p>
            <a:pPr marL="0" marR="0" lvl="0" indent="0" algn="l" rtl="0">
              <a:lnSpc>
                <a:spcPct val="100000"/>
              </a:lnSpc>
              <a:spcBef>
                <a:spcPts val="400"/>
              </a:spcBef>
              <a:spcAft>
                <a:spcPts val="0"/>
              </a:spcAft>
              <a:buNone/>
            </a:pPr>
            <a:r>
              <a:rPr lang="en-US" sz="1200" b="0" i="0" u="none" strike="noStrike" cap="none">
                <a:solidFill>
                  <a:schemeClr val="dk2"/>
                </a:solidFill>
                <a:latin typeface="Lato"/>
                <a:ea typeface="Lato"/>
                <a:cs typeface="Lato"/>
                <a:sym typeface="Lato"/>
              </a:rPr>
              <a:t># Personal Fouls</a:t>
            </a:r>
            <a:endParaRPr sz="1200"/>
          </a:p>
          <a:p>
            <a:pPr marL="0" marR="0" lvl="0" indent="0" algn="l" rtl="0">
              <a:lnSpc>
                <a:spcPct val="100000"/>
              </a:lnSpc>
              <a:spcBef>
                <a:spcPts val="400"/>
              </a:spcBef>
              <a:spcAft>
                <a:spcPts val="400"/>
              </a:spcAft>
              <a:buNone/>
            </a:pPr>
            <a:r>
              <a:rPr lang="en-US" sz="1200" b="0" i="0" u="none" strike="noStrike" cap="none">
                <a:solidFill>
                  <a:schemeClr val="dk2"/>
                </a:solidFill>
                <a:latin typeface="Lato"/>
                <a:ea typeface="Lato"/>
                <a:cs typeface="Lato"/>
                <a:sym typeface="Lato"/>
              </a:rPr>
              <a:t># Points</a:t>
            </a:r>
            <a:endParaRPr sz="1200"/>
          </a:p>
        </p:txBody>
      </p:sp>
      <p:sp>
        <p:nvSpPr>
          <p:cNvPr id="132" name="Google Shape;132;g83a0d91891_1_1"/>
          <p:cNvSpPr txBox="1"/>
          <p:nvPr/>
        </p:nvSpPr>
        <p:spPr>
          <a:xfrm>
            <a:off x="6374425" y="1383175"/>
            <a:ext cx="2525400" cy="146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800"/>
              <a:buFont typeface="Lato"/>
              <a:buNone/>
            </a:pPr>
            <a:r>
              <a:rPr lang="en-US" sz="1200" b="0" i="0" u="none" strike="noStrike" cap="none">
                <a:solidFill>
                  <a:srgbClr val="0018EF"/>
                </a:solidFill>
                <a:latin typeface="Lato"/>
                <a:ea typeface="Lato"/>
                <a:cs typeface="Lato"/>
                <a:sym typeface="Lato"/>
              </a:rPr>
              <a:t>Dependent variables, Set3:</a:t>
            </a:r>
            <a:endParaRPr/>
          </a:p>
          <a:p>
            <a:pPr marL="0" marR="0" lvl="0" indent="0" algn="l" rtl="0">
              <a:lnSpc>
                <a:spcPct val="100000"/>
              </a:lnSpc>
              <a:spcBef>
                <a:spcPts val="0"/>
              </a:spcBef>
              <a:spcAft>
                <a:spcPts val="0"/>
              </a:spcAft>
              <a:buNone/>
            </a:pPr>
            <a:r>
              <a:rPr lang="en-US" sz="1200">
                <a:latin typeface="Lato"/>
                <a:ea typeface="Lato"/>
                <a:cs typeface="Lato"/>
                <a:sym typeface="Lato"/>
              </a:rPr>
              <a:t># Win Shares</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Field Goal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2-Point Field Goal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3-Point Field Goal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Effective Field Goal Percentage</a:t>
            </a:r>
            <a:endParaRPr sz="1200">
              <a:latin typeface="Lato"/>
              <a:ea typeface="Lato"/>
              <a:cs typeface="Lato"/>
              <a:sym typeface="Lato"/>
            </a:endParaRPr>
          </a:p>
          <a:p>
            <a:pPr marL="0" marR="0" lvl="0" indent="0" algn="l" rtl="0">
              <a:lnSpc>
                <a:spcPct val="100000"/>
              </a:lnSpc>
              <a:spcBef>
                <a:spcPts val="0"/>
              </a:spcBef>
              <a:spcAft>
                <a:spcPts val="0"/>
              </a:spcAft>
              <a:buNone/>
            </a:pPr>
            <a:r>
              <a:rPr lang="en-US" sz="1200">
                <a:latin typeface="Lato"/>
                <a:ea typeface="Lato"/>
                <a:cs typeface="Lato"/>
                <a:sym typeface="Lato"/>
              </a:rPr>
              <a:t># Free Throw Percentage</a:t>
            </a:r>
            <a:endParaRPr sz="1200">
              <a:latin typeface="Lato"/>
              <a:ea typeface="Lato"/>
              <a:cs typeface="Lato"/>
              <a:sym typeface="Lato"/>
            </a:endParaRPr>
          </a:p>
        </p:txBody>
      </p:sp>
      <p:sp>
        <p:nvSpPr>
          <p:cNvPr id="133" name="Google Shape;133;g83a0d91891_1_1"/>
          <p:cNvSpPr txBox="1">
            <a:spLocks noGrp="1"/>
          </p:cNvSpPr>
          <p:nvPr>
            <p:ph type="title"/>
          </p:nvPr>
        </p:nvSpPr>
        <p:spPr>
          <a:xfrm>
            <a:off x="217825" y="41623"/>
            <a:ext cx="6321600" cy="46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800"/>
              <a:t>Correlations Mapping</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83aac7b46b_0_16"/>
          <p:cNvSpPr txBox="1">
            <a:spLocks noGrp="1"/>
          </p:cNvSpPr>
          <p:nvPr>
            <p:ph type="title"/>
          </p:nvPr>
        </p:nvSpPr>
        <p:spPr>
          <a:xfrm>
            <a:off x="643800" y="284990"/>
            <a:ext cx="82968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400"/>
              <a:t>Data Discussion</a:t>
            </a:r>
            <a:br>
              <a:rPr lang="en-US" sz="2800"/>
            </a:br>
            <a:r>
              <a:rPr lang="en-US" sz="1200"/>
              <a:t>Speaker 3:  Inna Gurevitch </a:t>
            </a:r>
            <a:endParaRPr sz="2800"/>
          </a:p>
        </p:txBody>
      </p:sp>
      <p:sp>
        <p:nvSpPr>
          <p:cNvPr id="139" name="Google Shape;139;g83aac7b46b_0_16"/>
          <p:cNvSpPr txBox="1">
            <a:spLocks noGrp="1"/>
          </p:cNvSpPr>
          <p:nvPr>
            <p:ph type="title"/>
          </p:nvPr>
        </p:nvSpPr>
        <p:spPr>
          <a:xfrm>
            <a:off x="240397" y="842650"/>
            <a:ext cx="4306800" cy="37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400"/>
              <a:t>Found Correlations: Players Weight &amp; Height</a:t>
            </a:r>
            <a:r>
              <a:rPr lang="en-US" sz="2000"/>
              <a:t> </a:t>
            </a:r>
            <a:endParaRPr sz="2000"/>
          </a:p>
        </p:txBody>
      </p:sp>
      <p:pic>
        <p:nvPicPr>
          <p:cNvPr id="140" name="Google Shape;140;g83aac7b46b_0_16"/>
          <p:cNvPicPr preferRelativeResize="0"/>
          <p:nvPr/>
        </p:nvPicPr>
        <p:blipFill>
          <a:blip r:embed="rId3">
            <a:alphaModFix/>
          </a:blip>
          <a:stretch>
            <a:fillRect/>
          </a:stretch>
        </p:blipFill>
        <p:spPr>
          <a:xfrm>
            <a:off x="124650" y="1356201"/>
            <a:ext cx="2086500" cy="1490375"/>
          </a:xfrm>
          <a:prstGeom prst="rect">
            <a:avLst/>
          </a:prstGeom>
          <a:noFill/>
          <a:ln>
            <a:noFill/>
          </a:ln>
        </p:spPr>
      </p:pic>
      <p:pic>
        <p:nvPicPr>
          <p:cNvPr id="141" name="Google Shape;141;g83aac7b46b_0_16"/>
          <p:cNvPicPr preferRelativeResize="0"/>
          <p:nvPr/>
        </p:nvPicPr>
        <p:blipFill>
          <a:blip r:embed="rId4">
            <a:alphaModFix/>
          </a:blip>
          <a:stretch>
            <a:fillRect/>
          </a:stretch>
        </p:blipFill>
        <p:spPr>
          <a:xfrm>
            <a:off x="2406550" y="1356196"/>
            <a:ext cx="2086500" cy="1490402"/>
          </a:xfrm>
          <a:prstGeom prst="rect">
            <a:avLst/>
          </a:prstGeom>
          <a:noFill/>
          <a:ln>
            <a:noFill/>
          </a:ln>
        </p:spPr>
      </p:pic>
      <p:pic>
        <p:nvPicPr>
          <p:cNvPr id="142" name="Google Shape;142;g83aac7b46b_0_16"/>
          <p:cNvPicPr preferRelativeResize="0"/>
          <p:nvPr/>
        </p:nvPicPr>
        <p:blipFill>
          <a:blip r:embed="rId5">
            <a:alphaModFix/>
          </a:blip>
          <a:stretch>
            <a:fillRect/>
          </a:stretch>
        </p:blipFill>
        <p:spPr>
          <a:xfrm>
            <a:off x="4688450" y="1326875"/>
            <a:ext cx="2168699" cy="1549075"/>
          </a:xfrm>
          <a:prstGeom prst="rect">
            <a:avLst/>
          </a:prstGeom>
          <a:noFill/>
          <a:ln>
            <a:noFill/>
          </a:ln>
        </p:spPr>
      </p:pic>
      <p:pic>
        <p:nvPicPr>
          <p:cNvPr id="143" name="Google Shape;143;g83aac7b46b_0_16"/>
          <p:cNvPicPr preferRelativeResize="0"/>
          <p:nvPr/>
        </p:nvPicPr>
        <p:blipFill>
          <a:blip r:embed="rId6">
            <a:alphaModFix/>
          </a:blip>
          <a:stretch>
            <a:fillRect/>
          </a:stretch>
        </p:blipFill>
        <p:spPr>
          <a:xfrm>
            <a:off x="124650" y="2986625"/>
            <a:ext cx="2086500" cy="1490360"/>
          </a:xfrm>
          <a:prstGeom prst="rect">
            <a:avLst/>
          </a:prstGeom>
          <a:noFill/>
          <a:ln>
            <a:noFill/>
          </a:ln>
        </p:spPr>
      </p:pic>
      <p:pic>
        <p:nvPicPr>
          <p:cNvPr id="144" name="Google Shape;144;g83aac7b46b_0_16"/>
          <p:cNvPicPr preferRelativeResize="0"/>
          <p:nvPr/>
        </p:nvPicPr>
        <p:blipFill>
          <a:blip r:embed="rId7">
            <a:alphaModFix/>
          </a:blip>
          <a:stretch>
            <a:fillRect/>
          </a:stretch>
        </p:blipFill>
        <p:spPr>
          <a:xfrm>
            <a:off x="2406550" y="3020650"/>
            <a:ext cx="2086500" cy="1490391"/>
          </a:xfrm>
          <a:prstGeom prst="rect">
            <a:avLst/>
          </a:prstGeom>
          <a:noFill/>
          <a:ln>
            <a:noFill/>
          </a:ln>
        </p:spPr>
      </p:pic>
      <p:pic>
        <p:nvPicPr>
          <p:cNvPr id="145" name="Google Shape;145;g83aac7b46b_0_16"/>
          <p:cNvPicPr preferRelativeResize="0"/>
          <p:nvPr/>
        </p:nvPicPr>
        <p:blipFill>
          <a:blip r:embed="rId8">
            <a:alphaModFix/>
          </a:blip>
          <a:stretch>
            <a:fillRect/>
          </a:stretch>
        </p:blipFill>
        <p:spPr>
          <a:xfrm>
            <a:off x="4770650" y="3054725"/>
            <a:ext cx="2086500" cy="1490360"/>
          </a:xfrm>
          <a:prstGeom prst="rect">
            <a:avLst/>
          </a:prstGeom>
          <a:noFill/>
          <a:ln>
            <a:noFill/>
          </a:ln>
        </p:spPr>
      </p:pic>
      <p:sp>
        <p:nvSpPr>
          <p:cNvPr id="146" name="Google Shape;146;g83aac7b46b_0_16"/>
          <p:cNvSpPr txBox="1"/>
          <p:nvPr/>
        </p:nvSpPr>
        <p:spPr>
          <a:xfrm>
            <a:off x="7257300" y="1356200"/>
            <a:ext cx="1683300" cy="29214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a:solidFill>
                  <a:srgbClr val="1C4587"/>
                </a:solidFill>
              </a:rPr>
              <a:t>I</a:t>
            </a:r>
            <a:r>
              <a:rPr lang="en-US" sz="1200">
                <a:solidFill>
                  <a:srgbClr val="1C4587"/>
                </a:solidFill>
              </a:rPr>
              <a:t>ncrease in Block Percentage </a:t>
            </a:r>
            <a:r>
              <a:rPr lang="en-US" sz="1200"/>
              <a:t>with height and weight </a:t>
            </a:r>
            <a:r>
              <a:rPr lang="en-US" sz="1200" i="1"/>
              <a:t>(positive correlation)</a:t>
            </a:r>
            <a:endParaRPr sz="1200" i="1"/>
          </a:p>
          <a:p>
            <a:pPr marL="285750" marR="0" lvl="0" indent="-273050" algn="l" rtl="0">
              <a:lnSpc>
                <a:spcPct val="100000"/>
              </a:lnSpc>
              <a:spcBef>
                <a:spcPts val="0"/>
              </a:spcBef>
              <a:spcAft>
                <a:spcPts val="0"/>
              </a:spcAft>
              <a:buSzPts val="1200"/>
              <a:buChar char="●"/>
            </a:pPr>
            <a:r>
              <a:rPr lang="en-US" sz="1200">
                <a:solidFill>
                  <a:srgbClr val="1C4587"/>
                </a:solidFill>
              </a:rPr>
              <a:t>Decrease in Assist Percentage</a:t>
            </a:r>
            <a:r>
              <a:rPr lang="en-US" sz="1200"/>
              <a:t> with height and weight (</a:t>
            </a:r>
            <a:r>
              <a:rPr lang="en-US" sz="1200" i="1"/>
              <a:t>negative correlation</a:t>
            </a:r>
            <a:r>
              <a:rPr lang="en-US" sz="1200"/>
              <a:t>)</a:t>
            </a:r>
            <a:endParaRPr sz="1200"/>
          </a:p>
          <a:p>
            <a:pPr marL="285750" marR="0" lvl="0" indent="-273050" algn="l" rtl="0">
              <a:lnSpc>
                <a:spcPct val="100000"/>
              </a:lnSpc>
              <a:spcBef>
                <a:spcPts val="0"/>
              </a:spcBef>
              <a:spcAft>
                <a:spcPts val="0"/>
              </a:spcAft>
              <a:buClr>
                <a:srgbClr val="000000"/>
              </a:buClr>
              <a:buSzPts val="1200"/>
              <a:buFont typeface="Arial"/>
              <a:buChar char="●"/>
            </a:pPr>
            <a:r>
              <a:rPr lang="en-US" sz="1200">
                <a:solidFill>
                  <a:srgbClr val="1C4587"/>
                </a:solidFill>
              </a:rPr>
              <a:t>Increase in Total Rebounds</a:t>
            </a:r>
            <a:r>
              <a:rPr lang="en-US" sz="1200"/>
              <a:t> with height and weight </a:t>
            </a:r>
            <a:r>
              <a:rPr lang="en-US" sz="1200" i="1"/>
              <a:t>(positive)</a:t>
            </a:r>
            <a:endParaRPr sz="1200" i="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83aac7b46b_1_142"/>
          <p:cNvSpPr txBox="1">
            <a:spLocks noGrp="1"/>
          </p:cNvSpPr>
          <p:nvPr>
            <p:ph type="title"/>
          </p:nvPr>
        </p:nvSpPr>
        <p:spPr>
          <a:xfrm>
            <a:off x="3483975" y="353050"/>
            <a:ext cx="5660100" cy="86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4800"/>
              <a:buNone/>
            </a:pPr>
            <a:r>
              <a:rPr lang="en-US" sz="2400"/>
              <a:t>Data Discussion</a:t>
            </a:r>
            <a:br>
              <a:rPr lang="en-US" sz="2800"/>
            </a:br>
            <a:r>
              <a:rPr lang="en-US" sz="1200"/>
              <a:t>Speaker 3:  Inna Gurevitch </a:t>
            </a:r>
            <a:endParaRPr sz="2800"/>
          </a:p>
        </p:txBody>
      </p:sp>
      <p:sp>
        <p:nvSpPr>
          <p:cNvPr id="152" name="Google Shape;152;g83aac7b46b_1_142"/>
          <p:cNvSpPr txBox="1">
            <a:spLocks noGrp="1"/>
          </p:cNvSpPr>
          <p:nvPr>
            <p:ph type="title"/>
          </p:nvPr>
        </p:nvSpPr>
        <p:spPr>
          <a:xfrm>
            <a:off x="215749" y="23350"/>
            <a:ext cx="3265200" cy="37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400"/>
              <a:t>Found Correlations: Years Played</a:t>
            </a:r>
            <a:r>
              <a:rPr lang="en-US" sz="2000"/>
              <a:t> </a:t>
            </a:r>
            <a:endParaRPr sz="2000"/>
          </a:p>
        </p:txBody>
      </p:sp>
      <p:sp>
        <p:nvSpPr>
          <p:cNvPr id="153" name="Google Shape;153;g83aac7b46b_1_142"/>
          <p:cNvSpPr txBox="1"/>
          <p:nvPr/>
        </p:nvSpPr>
        <p:spPr>
          <a:xfrm>
            <a:off x="4097475" y="1264200"/>
            <a:ext cx="4433100" cy="10524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a:solidFill>
                  <a:srgbClr val="1C4587"/>
                </a:solidFill>
              </a:rPr>
              <a:t>I</a:t>
            </a:r>
            <a:r>
              <a:rPr lang="en-US" sz="1200">
                <a:solidFill>
                  <a:srgbClr val="1C4587"/>
                </a:solidFill>
              </a:rPr>
              <a:t>ncrease in Total rebounds </a:t>
            </a:r>
            <a:r>
              <a:rPr lang="en-US" sz="1200"/>
              <a:t>with years_played </a:t>
            </a:r>
            <a:r>
              <a:rPr lang="en-US" sz="1200" i="1"/>
              <a:t>(positive correlation)</a:t>
            </a:r>
            <a:endParaRPr sz="1200" i="1"/>
          </a:p>
          <a:p>
            <a:pPr marL="285750" marR="0" lvl="0" indent="-273050" algn="l" rtl="0">
              <a:lnSpc>
                <a:spcPct val="100000"/>
              </a:lnSpc>
              <a:spcBef>
                <a:spcPts val="0"/>
              </a:spcBef>
              <a:spcAft>
                <a:spcPts val="0"/>
              </a:spcAft>
              <a:buSzPts val="1200"/>
              <a:buChar char="●"/>
            </a:pPr>
            <a:r>
              <a:rPr lang="en-US" sz="1200">
                <a:solidFill>
                  <a:srgbClr val="1C4587"/>
                </a:solidFill>
              </a:rPr>
              <a:t>Increase in Points</a:t>
            </a:r>
            <a:r>
              <a:rPr lang="en-US" sz="1200"/>
              <a:t> with years_played (</a:t>
            </a:r>
            <a:r>
              <a:rPr lang="en-US" sz="1200" i="1"/>
              <a:t>positive</a:t>
            </a:r>
            <a:r>
              <a:rPr lang="en-US" sz="1200"/>
              <a:t>)</a:t>
            </a:r>
            <a:endParaRPr sz="1200"/>
          </a:p>
          <a:p>
            <a:pPr marL="285750" marR="0" lvl="0" indent="-273050" algn="l" rtl="0">
              <a:lnSpc>
                <a:spcPct val="100000"/>
              </a:lnSpc>
              <a:spcBef>
                <a:spcPts val="0"/>
              </a:spcBef>
              <a:spcAft>
                <a:spcPts val="0"/>
              </a:spcAft>
              <a:buClr>
                <a:srgbClr val="000000"/>
              </a:buClr>
              <a:buSzPts val="1200"/>
              <a:buFont typeface="Arial"/>
              <a:buChar char="●"/>
            </a:pPr>
            <a:r>
              <a:rPr lang="en-US" sz="1200">
                <a:solidFill>
                  <a:srgbClr val="1C4587"/>
                </a:solidFill>
              </a:rPr>
              <a:t>Increase in True Shooting % </a:t>
            </a:r>
            <a:r>
              <a:rPr lang="en-US" sz="1200"/>
              <a:t>with years_played </a:t>
            </a:r>
            <a:r>
              <a:rPr lang="en-US" sz="1200" i="1"/>
              <a:t>(positive) (</a:t>
            </a:r>
            <a:r>
              <a:rPr lang="en-US" sz="1200">
                <a:solidFill>
                  <a:srgbClr val="222222"/>
                </a:solidFill>
                <a:latin typeface="Roboto"/>
                <a:ea typeface="Roboto"/>
                <a:cs typeface="Roboto"/>
                <a:sym typeface="Roboto"/>
              </a:rPr>
              <a:t>PTS / (2 * TSA))</a:t>
            </a:r>
            <a:endParaRPr sz="1200" i="1"/>
          </a:p>
        </p:txBody>
      </p:sp>
      <p:pic>
        <p:nvPicPr>
          <p:cNvPr id="154" name="Google Shape;154;g83aac7b46b_1_142"/>
          <p:cNvPicPr preferRelativeResize="0"/>
          <p:nvPr/>
        </p:nvPicPr>
        <p:blipFill>
          <a:blip r:embed="rId3">
            <a:alphaModFix/>
          </a:blip>
          <a:stretch>
            <a:fillRect/>
          </a:stretch>
        </p:blipFill>
        <p:spPr>
          <a:xfrm>
            <a:off x="446051" y="533250"/>
            <a:ext cx="2804600" cy="2003279"/>
          </a:xfrm>
          <a:prstGeom prst="rect">
            <a:avLst/>
          </a:prstGeom>
          <a:noFill/>
          <a:ln>
            <a:noFill/>
          </a:ln>
        </p:spPr>
      </p:pic>
      <p:pic>
        <p:nvPicPr>
          <p:cNvPr id="155" name="Google Shape;155;g83aac7b46b_1_142"/>
          <p:cNvPicPr preferRelativeResize="0"/>
          <p:nvPr/>
        </p:nvPicPr>
        <p:blipFill>
          <a:blip r:embed="rId4">
            <a:alphaModFix/>
          </a:blip>
          <a:stretch>
            <a:fillRect/>
          </a:stretch>
        </p:blipFill>
        <p:spPr>
          <a:xfrm>
            <a:off x="446050" y="2672925"/>
            <a:ext cx="2804600" cy="2003250"/>
          </a:xfrm>
          <a:prstGeom prst="rect">
            <a:avLst/>
          </a:prstGeom>
          <a:noFill/>
          <a:ln>
            <a:noFill/>
          </a:ln>
        </p:spPr>
      </p:pic>
      <p:pic>
        <p:nvPicPr>
          <p:cNvPr id="156" name="Google Shape;156;g83aac7b46b_1_142"/>
          <p:cNvPicPr preferRelativeResize="0"/>
          <p:nvPr/>
        </p:nvPicPr>
        <p:blipFill>
          <a:blip r:embed="rId5">
            <a:alphaModFix/>
          </a:blip>
          <a:stretch>
            <a:fillRect/>
          </a:stretch>
        </p:blipFill>
        <p:spPr>
          <a:xfrm>
            <a:off x="3413200" y="2647950"/>
            <a:ext cx="2804600" cy="2003282"/>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952</Words>
  <Application>Microsoft Macintosh PowerPoint</Application>
  <PresentationFormat>On-screen Show (16:9)</PresentationFormat>
  <Paragraphs>107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Raleway</vt:lpstr>
      <vt:lpstr>Roboto</vt:lpstr>
      <vt:lpstr>Lato</vt:lpstr>
      <vt:lpstr>Arial</vt:lpstr>
      <vt:lpstr>Swiss</vt:lpstr>
      <vt:lpstr>Project NBA</vt:lpstr>
      <vt:lpstr>What characteristics make the ultimate NBA Player??</vt:lpstr>
      <vt:lpstr>Data Cleanup &amp; Exploration Speaker 2: Jasmeet Bajwa</vt:lpstr>
      <vt:lpstr>Data Cleanup &amp; Exploration Speaker 2: Jasmeet Bajwa</vt:lpstr>
      <vt:lpstr>Data Analysis Speaker 3: Inna Gurevitch </vt:lpstr>
      <vt:lpstr>Data Discussion Speaker 3: Inna Gurevitch </vt:lpstr>
      <vt:lpstr>Data Discussion Speaker 3: Inna Gurevitch </vt:lpstr>
      <vt:lpstr>Data Discussion Speaker 3:  Inna Gurevitch </vt:lpstr>
      <vt:lpstr>Data Discussion Speaker 3:  Inna Gurevitch </vt:lpstr>
      <vt:lpstr>    Conclusion Speaker 4: Jordon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NBA</dc:title>
  <cp:lastModifiedBy>Inna Gurevitch</cp:lastModifiedBy>
  <cp:revision>1</cp:revision>
  <dcterms:modified xsi:type="dcterms:W3CDTF">2020-04-18T20:48:33Z</dcterms:modified>
</cp:coreProperties>
</file>